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Anton" pitchFamily="2" charset="0"/>
      <p:regular r:id="rId21"/>
    </p:embeddedFont>
    <p:embeddedFont>
      <p:font typeface="Canva Sans" panose="020B0604020202020204" charset="0"/>
      <p:regular r:id="rId22"/>
    </p:embeddedFont>
    <p:embeddedFont>
      <p:font typeface="Canva Sans Bold" panose="020B0604020202020204" charset="0"/>
      <p:regular r:id="rId23"/>
    </p:embeddedFont>
    <p:embeddedFont>
      <p:font typeface="Poppins" panose="00000500000000000000" pitchFamily="2" charset="0"/>
      <p:regular r:id="rId24"/>
    </p:embeddedFont>
    <p:embeddedFont>
      <p:font typeface="Poppins Bold" panose="00000800000000000000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7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image" Target="../media/image3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4119211" y="239233"/>
            <a:ext cx="9808535" cy="9808535"/>
          </a:xfrm>
          <a:custGeom>
            <a:avLst/>
            <a:gdLst/>
            <a:ahLst/>
            <a:cxnLst/>
            <a:rect l="l" t="t" r="r" b="b"/>
            <a:pathLst>
              <a:path w="9808535" h="9808535">
                <a:moveTo>
                  <a:pt x="0" y="0"/>
                </a:moveTo>
                <a:lnTo>
                  <a:pt x="9808535" y="0"/>
                </a:lnTo>
                <a:lnTo>
                  <a:pt x="9808535" y="9808534"/>
                </a:lnTo>
                <a:lnTo>
                  <a:pt x="0" y="98085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-2212719" y="2572752"/>
            <a:ext cx="11356719" cy="5141496"/>
          </a:xfrm>
          <a:custGeom>
            <a:avLst/>
            <a:gdLst/>
            <a:ahLst/>
            <a:cxnLst/>
            <a:rect l="l" t="t" r="r" b="b"/>
            <a:pathLst>
              <a:path w="11356719" h="5141496">
                <a:moveTo>
                  <a:pt x="0" y="0"/>
                </a:moveTo>
                <a:lnTo>
                  <a:pt x="11356719" y="0"/>
                </a:lnTo>
                <a:lnTo>
                  <a:pt x="11356719" y="5141496"/>
                </a:lnTo>
                <a:lnTo>
                  <a:pt x="0" y="51414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 flipH="1">
            <a:off x="9023478" y="2572752"/>
            <a:ext cx="11356719" cy="5141496"/>
          </a:xfrm>
          <a:custGeom>
            <a:avLst/>
            <a:gdLst/>
            <a:ahLst/>
            <a:cxnLst/>
            <a:rect l="l" t="t" r="r" b="b"/>
            <a:pathLst>
              <a:path w="11356719" h="5141496">
                <a:moveTo>
                  <a:pt x="11356720" y="0"/>
                </a:moveTo>
                <a:lnTo>
                  <a:pt x="0" y="0"/>
                </a:lnTo>
                <a:lnTo>
                  <a:pt x="0" y="5141496"/>
                </a:lnTo>
                <a:lnTo>
                  <a:pt x="11356720" y="5141496"/>
                </a:lnTo>
                <a:lnTo>
                  <a:pt x="11356720" y="0"/>
                </a:lnTo>
                <a:close/>
              </a:path>
            </a:pathLst>
          </a:custGeom>
          <a:blipFill>
            <a:blip r:embed="rId5">
              <a:alphaModFix amt="7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TextBox 6"/>
          <p:cNvSpPr txBox="1"/>
          <p:nvPr/>
        </p:nvSpPr>
        <p:spPr>
          <a:xfrm>
            <a:off x="1191177" y="697799"/>
            <a:ext cx="16486397" cy="1524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3"/>
              </a:lnSpc>
            </a:pPr>
            <a:r>
              <a:rPr lang="en-US" sz="8995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NIRAKULA TECHNOLGIES PVT.LTD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364428" y="4786059"/>
            <a:ext cx="5318100" cy="600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6"/>
              </a:lnSpc>
            </a:pPr>
            <a:r>
              <a:rPr lang="en-US" sz="3200" spc="74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PRESENTS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16944" y="7013611"/>
            <a:ext cx="15042356" cy="874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FAS(Family Adoption By Students) </a:t>
            </a:r>
            <a:r>
              <a:rPr lang="en-US" sz="5199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Programme</a:t>
            </a:r>
            <a:endParaRPr lang="en-US" sz="5199" b="1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4239733" y="239233"/>
            <a:ext cx="9808535" cy="9808535"/>
          </a:xfrm>
          <a:custGeom>
            <a:avLst/>
            <a:gdLst/>
            <a:ahLst/>
            <a:cxnLst/>
            <a:rect l="l" t="t" r="r" b="b"/>
            <a:pathLst>
              <a:path w="9808535" h="9808535">
                <a:moveTo>
                  <a:pt x="0" y="0"/>
                </a:moveTo>
                <a:lnTo>
                  <a:pt x="9808534" y="0"/>
                </a:lnTo>
                <a:lnTo>
                  <a:pt x="9808534" y="9808534"/>
                </a:lnTo>
                <a:lnTo>
                  <a:pt x="0" y="98085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 rot="-1338189">
            <a:off x="9296123" y="7600579"/>
            <a:ext cx="10971442" cy="3744046"/>
          </a:xfrm>
          <a:custGeom>
            <a:avLst/>
            <a:gdLst/>
            <a:ahLst/>
            <a:cxnLst/>
            <a:rect l="l" t="t" r="r" b="b"/>
            <a:pathLst>
              <a:path w="10971442" h="3744046">
                <a:moveTo>
                  <a:pt x="0" y="0"/>
                </a:moveTo>
                <a:lnTo>
                  <a:pt x="10971443" y="0"/>
                </a:lnTo>
                <a:lnTo>
                  <a:pt x="10971443" y="3744047"/>
                </a:lnTo>
                <a:lnTo>
                  <a:pt x="0" y="37440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 rot="1133710">
            <a:off x="-1385559" y="-3531850"/>
            <a:ext cx="6020252" cy="6023259"/>
          </a:xfrm>
          <a:custGeom>
            <a:avLst/>
            <a:gdLst/>
            <a:ahLst/>
            <a:cxnLst/>
            <a:rect l="l" t="t" r="r" b="b"/>
            <a:pathLst>
              <a:path w="6020252" h="6023259">
                <a:moveTo>
                  <a:pt x="0" y="0"/>
                </a:moveTo>
                <a:lnTo>
                  <a:pt x="6020252" y="0"/>
                </a:lnTo>
                <a:lnTo>
                  <a:pt x="6020252" y="6023258"/>
                </a:lnTo>
                <a:lnTo>
                  <a:pt x="0" y="60232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6" name="Group 6"/>
          <p:cNvGrpSpPr/>
          <p:nvPr/>
        </p:nvGrpSpPr>
        <p:grpSpPr>
          <a:xfrm>
            <a:off x="613949" y="1941895"/>
            <a:ext cx="6050441" cy="4593366"/>
            <a:chOff x="0" y="0"/>
            <a:chExt cx="21923331" cy="166437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23330" cy="16643725"/>
            </a:xfrm>
            <a:custGeom>
              <a:avLst/>
              <a:gdLst/>
              <a:ahLst/>
              <a:cxnLst/>
              <a:rect l="l" t="t" r="r" b="b"/>
              <a:pathLst>
                <a:path w="21923330" h="16643725">
                  <a:moveTo>
                    <a:pt x="21923330" y="278789"/>
                  </a:moveTo>
                  <a:lnTo>
                    <a:pt x="21923330" y="16364936"/>
                  </a:lnTo>
                  <a:cubicBezTo>
                    <a:pt x="21923330" y="16518968"/>
                    <a:pt x="21688062" y="16643725"/>
                    <a:pt x="21397592" y="16643725"/>
                  </a:cubicBezTo>
                  <a:lnTo>
                    <a:pt x="525739" y="16643725"/>
                  </a:lnTo>
                  <a:cubicBezTo>
                    <a:pt x="235268" y="16643725"/>
                    <a:pt x="0" y="16518968"/>
                    <a:pt x="0" y="16364936"/>
                  </a:cubicBezTo>
                  <a:lnTo>
                    <a:pt x="0" y="278789"/>
                  </a:lnTo>
                  <a:cubicBezTo>
                    <a:pt x="0" y="124758"/>
                    <a:pt x="235268" y="0"/>
                    <a:pt x="525739" y="0"/>
                  </a:cubicBezTo>
                  <a:lnTo>
                    <a:pt x="21397592" y="0"/>
                  </a:lnTo>
                  <a:cubicBezTo>
                    <a:pt x="21688062" y="0"/>
                    <a:pt x="21923330" y="124758"/>
                    <a:pt x="21923330" y="278789"/>
                  </a:cubicBezTo>
                  <a:lnTo>
                    <a:pt x="0" y="0"/>
                  </a:lnTo>
                  <a:cubicBezTo>
                    <a:pt x="0" y="0"/>
                    <a:pt x="21923330" y="278789"/>
                    <a:pt x="21923330" y="278789"/>
                  </a:cubicBezTo>
                  <a:close/>
                </a:path>
              </a:pathLst>
            </a:custGeom>
            <a:blipFill>
              <a:blip r:embed="rId7"/>
              <a:stretch>
                <a:fillRect t="-2029" b="-2029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996070" y="1615393"/>
            <a:ext cx="8743950" cy="5246370"/>
            <a:chOff x="0" y="0"/>
            <a:chExt cx="6350000" cy="381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0" y="3175000"/>
                  </a:move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3175000"/>
                  </a:lnTo>
                  <a:cubicBezTo>
                    <a:pt x="6350000" y="3525520"/>
                    <a:pt x="6065520" y="3810000"/>
                    <a:pt x="5715000" y="3810000"/>
                  </a:cubicBezTo>
                  <a:lnTo>
                    <a:pt x="635000" y="3810000"/>
                  </a:lnTo>
                  <a:cubicBezTo>
                    <a:pt x="284480" y="3810000"/>
                    <a:pt x="0" y="3525520"/>
                    <a:pt x="0" y="3175000"/>
                  </a:cubicBezTo>
                  <a:close/>
                </a:path>
              </a:pathLst>
            </a:custGeom>
            <a:blipFill>
              <a:blip r:embed="rId8"/>
              <a:stretch>
                <a:fillRect t="-20208" b="-20208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071372" y="7100059"/>
            <a:ext cx="13097934" cy="2646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 . “Family is registered “ message is shown on screen after successfull register .</a:t>
            </a:r>
          </a:p>
          <a:p>
            <a:pPr algn="l">
              <a:lnSpc>
                <a:spcPts val="5320"/>
              </a:lnSpc>
            </a:pPr>
            <a:r>
              <a:rPr lang="en-US" sz="38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 same page below family section that registered family card will be visible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47764" y="222421"/>
            <a:ext cx="9030579" cy="101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19"/>
              </a:lnSpc>
            </a:pPr>
            <a:r>
              <a:rPr lang="en-US" sz="5656" b="1" u="sng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Registering Family </a:t>
            </a: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4239733" y="239233"/>
            <a:ext cx="9808535" cy="9808535"/>
          </a:xfrm>
          <a:custGeom>
            <a:avLst/>
            <a:gdLst/>
            <a:ahLst/>
            <a:cxnLst/>
            <a:rect l="l" t="t" r="r" b="b"/>
            <a:pathLst>
              <a:path w="9808535" h="9808535">
                <a:moveTo>
                  <a:pt x="0" y="0"/>
                </a:moveTo>
                <a:lnTo>
                  <a:pt x="9808534" y="0"/>
                </a:lnTo>
                <a:lnTo>
                  <a:pt x="9808534" y="9808534"/>
                </a:lnTo>
                <a:lnTo>
                  <a:pt x="0" y="98085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 rot="-1338189">
            <a:off x="9296123" y="7600579"/>
            <a:ext cx="10971442" cy="3744046"/>
          </a:xfrm>
          <a:custGeom>
            <a:avLst/>
            <a:gdLst/>
            <a:ahLst/>
            <a:cxnLst/>
            <a:rect l="l" t="t" r="r" b="b"/>
            <a:pathLst>
              <a:path w="10971442" h="3744046">
                <a:moveTo>
                  <a:pt x="0" y="0"/>
                </a:moveTo>
                <a:lnTo>
                  <a:pt x="10971443" y="0"/>
                </a:lnTo>
                <a:lnTo>
                  <a:pt x="10971443" y="3744047"/>
                </a:lnTo>
                <a:lnTo>
                  <a:pt x="0" y="37440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 rot="1133710">
            <a:off x="-1385559" y="-3531850"/>
            <a:ext cx="6020252" cy="6023259"/>
          </a:xfrm>
          <a:custGeom>
            <a:avLst/>
            <a:gdLst/>
            <a:ahLst/>
            <a:cxnLst/>
            <a:rect l="l" t="t" r="r" b="b"/>
            <a:pathLst>
              <a:path w="6020252" h="6023259">
                <a:moveTo>
                  <a:pt x="0" y="0"/>
                </a:moveTo>
                <a:lnTo>
                  <a:pt x="6020252" y="0"/>
                </a:lnTo>
                <a:lnTo>
                  <a:pt x="6020252" y="6023258"/>
                </a:lnTo>
                <a:lnTo>
                  <a:pt x="0" y="60232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6" name="Group 6"/>
          <p:cNvGrpSpPr/>
          <p:nvPr/>
        </p:nvGrpSpPr>
        <p:grpSpPr>
          <a:xfrm>
            <a:off x="1855986" y="1929023"/>
            <a:ext cx="14280170" cy="4892881"/>
            <a:chOff x="0" y="0"/>
            <a:chExt cx="9722338" cy="33312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722338" cy="3331210"/>
            </a:xfrm>
            <a:custGeom>
              <a:avLst/>
              <a:gdLst/>
              <a:ahLst/>
              <a:cxnLst/>
              <a:rect l="l" t="t" r="r" b="b"/>
              <a:pathLst>
                <a:path w="9722338" h="3331210">
                  <a:moveTo>
                    <a:pt x="9506502" y="0"/>
                  </a:moveTo>
                  <a:lnTo>
                    <a:pt x="215836" y="0"/>
                  </a:lnTo>
                  <a:cubicBezTo>
                    <a:pt x="97223" y="0"/>
                    <a:pt x="0" y="62230"/>
                    <a:pt x="0" y="138430"/>
                  </a:cubicBezTo>
                  <a:lnTo>
                    <a:pt x="0" y="3192780"/>
                  </a:lnTo>
                  <a:cubicBezTo>
                    <a:pt x="0" y="3268980"/>
                    <a:pt x="97223" y="3331210"/>
                    <a:pt x="215836" y="3331210"/>
                  </a:cubicBezTo>
                  <a:lnTo>
                    <a:pt x="9506502" y="3331210"/>
                  </a:lnTo>
                  <a:cubicBezTo>
                    <a:pt x="9625114" y="3331210"/>
                    <a:pt x="9722338" y="3268980"/>
                    <a:pt x="9722338" y="3192780"/>
                  </a:cubicBezTo>
                  <a:lnTo>
                    <a:pt x="9722338" y="138430"/>
                  </a:lnTo>
                  <a:cubicBezTo>
                    <a:pt x="9722338" y="62230"/>
                    <a:pt x="9625114" y="0"/>
                    <a:pt x="9506502" y="0"/>
                  </a:cubicBezTo>
                  <a:close/>
                </a:path>
              </a:pathLst>
            </a:custGeom>
            <a:blipFill>
              <a:blip r:embed="rId7"/>
              <a:stretch>
                <a:fillRect t="-2169" b="-2169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447764" y="222421"/>
            <a:ext cx="9030579" cy="101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19"/>
              </a:lnSpc>
            </a:pPr>
            <a:r>
              <a:rPr lang="en-US" sz="5656" b="1" u="sng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Visiting Family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55986" y="7118023"/>
            <a:ext cx="14280170" cy="2306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 . In Family section and in each card their is a button “Make Visit” to register a visit in that family and above that each visits of that family is shown .</a:t>
            </a:r>
          </a:p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click that button to record visit details </a:t>
            </a: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3657887" y="0"/>
            <a:ext cx="9808535" cy="9808535"/>
          </a:xfrm>
          <a:custGeom>
            <a:avLst/>
            <a:gdLst/>
            <a:ahLst/>
            <a:cxnLst/>
            <a:rect l="l" t="t" r="r" b="b"/>
            <a:pathLst>
              <a:path w="9808535" h="9808535">
                <a:moveTo>
                  <a:pt x="0" y="0"/>
                </a:moveTo>
                <a:lnTo>
                  <a:pt x="9808534" y="0"/>
                </a:lnTo>
                <a:lnTo>
                  <a:pt x="9808534" y="9808535"/>
                </a:lnTo>
                <a:lnTo>
                  <a:pt x="0" y="98085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 rot="-1338189">
            <a:off x="9296123" y="7600579"/>
            <a:ext cx="10971442" cy="3744046"/>
          </a:xfrm>
          <a:custGeom>
            <a:avLst/>
            <a:gdLst/>
            <a:ahLst/>
            <a:cxnLst/>
            <a:rect l="l" t="t" r="r" b="b"/>
            <a:pathLst>
              <a:path w="10971442" h="3744046">
                <a:moveTo>
                  <a:pt x="0" y="0"/>
                </a:moveTo>
                <a:lnTo>
                  <a:pt x="10971443" y="0"/>
                </a:lnTo>
                <a:lnTo>
                  <a:pt x="10971443" y="3744047"/>
                </a:lnTo>
                <a:lnTo>
                  <a:pt x="0" y="37440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 rot="1133710">
            <a:off x="-1385559" y="-3531850"/>
            <a:ext cx="6020252" cy="6023259"/>
          </a:xfrm>
          <a:custGeom>
            <a:avLst/>
            <a:gdLst/>
            <a:ahLst/>
            <a:cxnLst/>
            <a:rect l="l" t="t" r="r" b="b"/>
            <a:pathLst>
              <a:path w="6020252" h="6023259">
                <a:moveTo>
                  <a:pt x="0" y="0"/>
                </a:moveTo>
                <a:lnTo>
                  <a:pt x="6020252" y="0"/>
                </a:lnTo>
                <a:lnTo>
                  <a:pt x="6020252" y="6023258"/>
                </a:lnTo>
                <a:lnTo>
                  <a:pt x="0" y="60232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6" name="Group 6"/>
          <p:cNvGrpSpPr/>
          <p:nvPr/>
        </p:nvGrpSpPr>
        <p:grpSpPr>
          <a:xfrm>
            <a:off x="7842773" y="0"/>
            <a:ext cx="4054701" cy="10072509"/>
            <a:chOff x="0" y="0"/>
            <a:chExt cx="4560581" cy="113291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60581" cy="11329193"/>
            </a:xfrm>
            <a:custGeom>
              <a:avLst/>
              <a:gdLst/>
              <a:ahLst/>
              <a:cxnLst/>
              <a:rect l="l" t="t" r="r" b="b"/>
              <a:pathLst>
                <a:path w="4560581" h="11329193">
                  <a:moveTo>
                    <a:pt x="4459336" y="0"/>
                  </a:moveTo>
                  <a:lnTo>
                    <a:pt x="101245" y="0"/>
                  </a:lnTo>
                  <a:cubicBezTo>
                    <a:pt x="45606" y="0"/>
                    <a:pt x="0" y="211640"/>
                    <a:pt x="0" y="470790"/>
                  </a:cubicBezTo>
                  <a:lnTo>
                    <a:pt x="0" y="10858404"/>
                  </a:lnTo>
                  <a:cubicBezTo>
                    <a:pt x="0" y="11117554"/>
                    <a:pt x="45606" y="11329193"/>
                    <a:pt x="101245" y="11329193"/>
                  </a:cubicBezTo>
                  <a:lnTo>
                    <a:pt x="4459336" y="11329193"/>
                  </a:lnTo>
                  <a:cubicBezTo>
                    <a:pt x="4514975" y="11329193"/>
                    <a:pt x="4560581" y="11117554"/>
                    <a:pt x="4560581" y="10858404"/>
                  </a:cubicBezTo>
                  <a:lnTo>
                    <a:pt x="4560581" y="470790"/>
                  </a:lnTo>
                  <a:cubicBezTo>
                    <a:pt x="4560581" y="211640"/>
                    <a:pt x="4514975" y="0"/>
                    <a:pt x="4459336" y="0"/>
                  </a:cubicBezTo>
                  <a:close/>
                </a:path>
              </a:pathLst>
            </a:custGeom>
            <a:blipFill>
              <a:blip r:embed="rId7"/>
              <a:stretch>
                <a:fillRect t="-635" b="-635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640802" y="1138637"/>
            <a:ext cx="5273248" cy="8333966"/>
            <a:chOff x="0" y="0"/>
            <a:chExt cx="5931159" cy="93737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931159" cy="9373743"/>
            </a:xfrm>
            <a:custGeom>
              <a:avLst/>
              <a:gdLst/>
              <a:ahLst/>
              <a:cxnLst/>
              <a:rect l="l" t="t" r="r" b="b"/>
              <a:pathLst>
                <a:path w="5931159" h="9373743">
                  <a:moveTo>
                    <a:pt x="5799487" y="0"/>
                  </a:moveTo>
                  <a:lnTo>
                    <a:pt x="131672" y="0"/>
                  </a:lnTo>
                  <a:cubicBezTo>
                    <a:pt x="59312" y="0"/>
                    <a:pt x="0" y="175110"/>
                    <a:pt x="0" y="389530"/>
                  </a:cubicBezTo>
                  <a:lnTo>
                    <a:pt x="0" y="8984213"/>
                  </a:lnTo>
                  <a:cubicBezTo>
                    <a:pt x="0" y="9198633"/>
                    <a:pt x="59312" y="9373743"/>
                    <a:pt x="131672" y="9373743"/>
                  </a:cubicBezTo>
                  <a:lnTo>
                    <a:pt x="5799487" y="9373743"/>
                  </a:lnTo>
                  <a:cubicBezTo>
                    <a:pt x="5871847" y="9373743"/>
                    <a:pt x="5931159" y="9198633"/>
                    <a:pt x="5931159" y="8984213"/>
                  </a:cubicBezTo>
                  <a:lnTo>
                    <a:pt x="5931159" y="389530"/>
                  </a:lnTo>
                  <a:cubicBezTo>
                    <a:pt x="5931159" y="175110"/>
                    <a:pt x="5871847" y="0"/>
                    <a:pt x="5799487" y="0"/>
                  </a:cubicBezTo>
                  <a:close/>
                </a:path>
              </a:pathLst>
            </a:custGeom>
            <a:blipFill>
              <a:blip r:embed="rId8"/>
              <a:stretch>
                <a:fillRect t="-19" b="-19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80972" y="10330"/>
            <a:ext cx="9030579" cy="101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19"/>
              </a:lnSpc>
            </a:pPr>
            <a:r>
              <a:rPr lang="en-US" sz="5656" b="1" u="sng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Visiting Family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27231" y="1524039"/>
            <a:ext cx="5861310" cy="8212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04"/>
              </a:lnSpc>
            </a:pPr>
            <a:r>
              <a:rPr lang="en-US" sz="293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2 .While visiting their are 3 sections </a:t>
            </a:r>
          </a:p>
          <a:p>
            <a:pPr marL="632942" lvl="1" indent="-316471" algn="l">
              <a:lnSpc>
                <a:spcPts val="4104"/>
              </a:lnSpc>
              <a:buFont typeface="Arial"/>
              <a:buChar char="•"/>
            </a:pPr>
            <a:r>
              <a:rPr lang="en-US" sz="293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Visit details</a:t>
            </a:r>
          </a:p>
          <a:p>
            <a:pPr marL="632942" lvl="1" indent="-316471" algn="l">
              <a:lnSpc>
                <a:spcPts val="4104"/>
              </a:lnSpc>
              <a:buFont typeface="Arial"/>
              <a:buChar char="•"/>
            </a:pPr>
            <a:r>
              <a:rPr lang="en-US" sz="293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factors affecting health</a:t>
            </a:r>
          </a:p>
          <a:p>
            <a:pPr marL="632942" lvl="1" indent="-316471" algn="l">
              <a:lnSpc>
                <a:spcPts val="4104"/>
              </a:lnSpc>
              <a:buFont typeface="Arial"/>
              <a:buChar char="•"/>
            </a:pPr>
            <a:r>
              <a:rPr lang="en-US" sz="293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family members health record</a:t>
            </a:r>
          </a:p>
          <a:p>
            <a:pPr algn="l">
              <a:lnSpc>
                <a:spcPts val="4104"/>
              </a:lnSpc>
            </a:pPr>
            <a:endParaRPr lang="en-US" sz="2931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4104"/>
              </a:lnSpc>
            </a:pPr>
            <a:r>
              <a:rPr lang="en-US" sz="293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 family members their is a specific feature that the members registered while family is registering those members cards will be shown student can not add member at visit , yes they can edit the deatils of family and then record visit details of family members </a:t>
            </a: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4239733" y="239233"/>
            <a:ext cx="9808535" cy="9808535"/>
          </a:xfrm>
          <a:custGeom>
            <a:avLst/>
            <a:gdLst/>
            <a:ahLst/>
            <a:cxnLst/>
            <a:rect l="l" t="t" r="r" b="b"/>
            <a:pathLst>
              <a:path w="9808535" h="9808535">
                <a:moveTo>
                  <a:pt x="0" y="0"/>
                </a:moveTo>
                <a:lnTo>
                  <a:pt x="9808534" y="0"/>
                </a:lnTo>
                <a:lnTo>
                  <a:pt x="9808534" y="9808534"/>
                </a:lnTo>
                <a:lnTo>
                  <a:pt x="0" y="98085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 rot="-1338189">
            <a:off x="9296123" y="7600579"/>
            <a:ext cx="10971442" cy="3744046"/>
          </a:xfrm>
          <a:custGeom>
            <a:avLst/>
            <a:gdLst/>
            <a:ahLst/>
            <a:cxnLst/>
            <a:rect l="l" t="t" r="r" b="b"/>
            <a:pathLst>
              <a:path w="10971442" h="3744046">
                <a:moveTo>
                  <a:pt x="0" y="0"/>
                </a:moveTo>
                <a:lnTo>
                  <a:pt x="10971443" y="0"/>
                </a:lnTo>
                <a:lnTo>
                  <a:pt x="10971443" y="3744047"/>
                </a:lnTo>
                <a:lnTo>
                  <a:pt x="0" y="37440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 rot="1133710">
            <a:off x="-1385559" y="-3531850"/>
            <a:ext cx="6020252" cy="6023259"/>
          </a:xfrm>
          <a:custGeom>
            <a:avLst/>
            <a:gdLst/>
            <a:ahLst/>
            <a:cxnLst/>
            <a:rect l="l" t="t" r="r" b="b"/>
            <a:pathLst>
              <a:path w="6020252" h="6023259">
                <a:moveTo>
                  <a:pt x="0" y="0"/>
                </a:moveTo>
                <a:lnTo>
                  <a:pt x="6020252" y="0"/>
                </a:lnTo>
                <a:lnTo>
                  <a:pt x="6020252" y="6023258"/>
                </a:lnTo>
                <a:lnTo>
                  <a:pt x="0" y="60232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6" name="Group 6"/>
          <p:cNvGrpSpPr/>
          <p:nvPr/>
        </p:nvGrpSpPr>
        <p:grpSpPr>
          <a:xfrm>
            <a:off x="1028700" y="2592850"/>
            <a:ext cx="7283954" cy="3231349"/>
            <a:chOff x="0" y="0"/>
            <a:chExt cx="26392877" cy="1170855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392876" cy="11708557"/>
            </a:xfrm>
            <a:custGeom>
              <a:avLst/>
              <a:gdLst/>
              <a:ahLst/>
              <a:cxnLst/>
              <a:rect l="l" t="t" r="r" b="b"/>
              <a:pathLst>
                <a:path w="26392876" h="11708557">
                  <a:moveTo>
                    <a:pt x="26392876" y="196123"/>
                  </a:moveTo>
                  <a:lnTo>
                    <a:pt x="26392876" y="11512435"/>
                  </a:lnTo>
                  <a:cubicBezTo>
                    <a:pt x="26392876" y="11620793"/>
                    <a:pt x="26109644" y="11708557"/>
                    <a:pt x="25759953" y="11708557"/>
                  </a:cubicBezTo>
                  <a:lnTo>
                    <a:pt x="632923" y="11708557"/>
                  </a:lnTo>
                  <a:cubicBezTo>
                    <a:pt x="283233" y="11708557"/>
                    <a:pt x="0" y="11620793"/>
                    <a:pt x="0" y="11512435"/>
                  </a:cubicBezTo>
                  <a:lnTo>
                    <a:pt x="0" y="196123"/>
                  </a:lnTo>
                  <a:cubicBezTo>
                    <a:pt x="0" y="87765"/>
                    <a:pt x="283233" y="0"/>
                    <a:pt x="632923" y="0"/>
                  </a:cubicBezTo>
                  <a:lnTo>
                    <a:pt x="25759953" y="0"/>
                  </a:lnTo>
                  <a:cubicBezTo>
                    <a:pt x="26109644" y="0"/>
                    <a:pt x="26392876" y="87765"/>
                    <a:pt x="26392876" y="196123"/>
                  </a:cubicBezTo>
                  <a:lnTo>
                    <a:pt x="0" y="0"/>
                  </a:lnTo>
                  <a:cubicBezTo>
                    <a:pt x="0" y="0"/>
                    <a:pt x="26392876" y="196123"/>
                    <a:pt x="26392876" y="196123"/>
                  </a:cubicBezTo>
                  <a:close/>
                </a:path>
              </a:pathLst>
            </a:custGeom>
            <a:blipFill>
              <a:blip r:embed="rId7"/>
              <a:stretch>
                <a:fillRect t="-18188" b="-18188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996070" y="1615393"/>
            <a:ext cx="8743950" cy="5246370"/>
            <a:chOff x="0" y="0"/>
            <a:chExt cx="6350000" cy="381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0" y="3175000"/>
                  </a:move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3175000"/>
                  </a:lnTo>
                  <a:cubicBezTo>
                    <a:pt x="6350000" y="3525520"/>
                    <a:pt x="6065520" y="3810000"/>
                    <a:pt x="5715000" y="3810000"/>
                  </a:cubicBezTo>
                  <a:lnTo>
                    <a:pt x="635000" y="3810000"/>
                  </a:lnTo>
                  <a:cubicBezTo>
                    <a:pt x="284480" y="3810000"/>
                    <a:pt x="0" y="3525520"/>
                    <a:pt x="0" y="3175000"/>
                  </a:cubicBezTo>
                  <a:close/>
                </a:path>
              </a:pathLst>
            </a:custGeom>
            <a:blipFill>
              <a:blip r:embed="rId8"/>
              <a:stretch>
                <a:fillRect l="-209" r="-209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071372" y="7100059"/>
            <a:ext cx="13097934" cy="2646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3 . “Visit added successfully “ message is shown on screen after successfull visit .</a:t>
            </a:r>
          </a:p>
          <a:p>
            <a:pPr algn="l">
              <a:lnSpc>
                <a:spcPts val="5320"/>
              </a:lnSpc>
            </a:pPr>
            <a:r>
              <a:rPr lang="en-US" sz="38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 same page below family section that visit is shown in  family card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47764" y="222421"/>
            <a:ext cx="9030579" cy="101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19"/>
              </a:lnSpc>
            </a:pPr>
            <a:r>
              <a:rPr lang="en-US" sz="5656" b="1" u="sng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Visiting Family </a:t>
            </a: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4239733" y="239233"/>
            <a:ext cx="9808535" cy="9808535"/>
          </a:xfrm>
          <a:custGeom>
            <a:avLst/>
            <a:gdLst/>
            <a:ahLst/>
            <a:cxnLst/>
            <a:rect l="l" t="t" r="r" b="b"/>
            <a:pathLst>
              <a:path w="9808535" h="9808535">
                <a:moveTo>
                  <a:pt x="0" y="0"/>
                </a:moveTo>
                <a:lnTo>
                  <a:pt x="9808534" y="0"/>
                </a:lnTo>
                <a:lnTo>
                  <a:pt x="9808534" y="9808534"/>
                </a:lnTo>
                <a:lnTo>
                  <a:pt x="0" y="98085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 rot="-1338189">
            <a:off x="9296123" y="7600579"/>
            <a:ext cx="10971442" cy="3744046"/>
          </a:xfrm>
          <a:custGeom>
            <a:avLst/>
            <a:gdLst/>
            <a:ahLst/>
            <a:cxnLst/>
            <a:rect l="l" t="t" r="r" b="b"/>
            <a:pathLst>
              <a:path w="10971442" h="3744046">
                <a:moveTo>
                  <a:pt x="0" y="0"/>
                </a:moveTo>
                <a:lnTo>
                  <a:pt x="10971443" y="0"/>
                </a:lnTo>
                <a:lnTo>
                  <a:pt x="10971443" y="3744047"/>
                </a:lnTo>
                <a:lnTo>
                  <a:pt x="0" y="37440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 rot="1133710">
            <a:off x="-1385559" y="-3531850"/>
            <a:ext cx="6020252" cy="6023259"/>
          </a:xfrm>
          <a:custGeom>
            <a:avLst/>
            <a:gdLst/>
            <a:ahLst/>
            <a:cxnLst/>
            <a:rect l="l" t="t" r="r" b="b"/>
            <a:pathLst>
              <a:path w="6020252" h="6023259">
                <a:moveTo>
                  <a:pt x="0" y="0"/>
                </a:moveTo>
                <a:lnTo>
                  <a:pt x="6020252" y="0"/>
                </a:lnTo>
                <a:lnTo>
                  <a:pt x="6020252" y="6023258"/>
                </a:lnTo>
                <a:lnTo>
                  <a:pt x="0" y="60232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6" name="Group 6"/>
          <p:cNvGrpSpPr/>
          <p:nvPr/>
        </p:nvGrpSpPr>
        <p:grpSpPr>
          <a:xfrm>
            <a:off x="9318564" y="1585340"/>
            <a:ext cx="8743950" cy="5246370"/>
            <a:chOff x="0" y="0"/>
            <a:chExt cx="6350000" cy="381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0" y="3175000"/>
                  </a:move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3175000"/>
                  </a:lnTo>
                  <a:cubicBezTo>
                    <a:pt x="6350000" y="3525520"/>
                    <a:pt x="6065520" y="3810000"/>
                    <a:pt x="5715000" y="3810000"/>
                  </a:cubicBezTo>
                  <a:lnTo>
                    <a:pt x="635000" y="3810000"/>
                  </a:lnTo>
                  <a:cubicBezTo>
                    <a:pt x="284480" y="3810000"/>
                    <a:pt x="0" y="3525520"/>
                    <a:pt x="0" y="3175000"/>
                  </a:cubicBezTo>
                  <a:close/>
                </a:path>
              </a:pathLst>
            </a:custGeom>
            <a:blipFill>
              <a:blip r:embed="rId7"/>
              <a:stretch>
                <a:fillRect t="-47" b="-47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52120" y="1615393"/>
            <a:ext cx="8743950" cy="5246370"/>
            <a:chOff x="0" y="0"/>
            <a:chExt cx="6350000" cy="381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0" y="3175000"/>
                  </a:move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3175000"/>
                  </a:lnTo>
                  <a:cubicBezTo>
                    <a:pt x="6350000" y="3525520"/>
                    <a:pt x="6065520" y="3810000"/>
                    <a:pt x="5715000" y="3810000"/>
                  </a:cubicBezTo>
                  <a:lnTo>
                    <a:pt x="635000" y="3810000"/>
                  </a:lnTo>
                  <a:cubicBezTo>
                    <a:pt x="284480" y="3810000"/>
                    <a:pt x="0" y="3525520"/>
                    <a:pt x="0" y="3175000"/>
                  </a:cubicBezTo>
                  <a:close/>
                </a:path>
              </a:pathLst>
            </a:custGeom>
            <a:blipFill>
              <a:blip r:embed="rId8"/>
              <a:stretch>
                <a:fillRect t="-1426" b="-1426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447103" y="7280863"/>
            <a:ext cx="13097934" cy="2306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View and Edit buttons are indicated in the images both are present in their cards for family and as well as their each visits .</a:t>
            </a:r>
          </a:p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 view details can be viewed only no edits </a:t>
            </a:r>
          </a:p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 Edits details can be edited and update it easily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88417" y="77308"/>
            <a:ext cx="15500706" cy="101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19"/>
              </a:lnSpc>
            </a:pPr>
            <a:r>
              <a:rPr lang="en-US" sz="5656" b="1" u="sng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EDIT/VIEW</a:t>
            </a:r>
            <a:r>
              <a:rPr lang="en-US" sz="5656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   </a:t>
            </a:r>
            <a:r>
              <a:rPr lang="en-US" sz="5656" b="1" u="sng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OF</a:t>
            </a:r>
            <a:r>
              <a:rPr lang="en-US" sz="5656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  </a:t>
            </a:r>
            <a:r>
              <a:rPr lang="en-US" sz="5656" b="1" u="sng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FAMILY/VISITS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4239733" y="239233"/>
            <a:ext cx="9808535" cy="9808535"/>
          </a:xfrm>
          <a:custGeom>
            <a:avLst/>
            <a:gdLst/>
            <a:ahLst/>
            <a:cxnLst/>
            <a:rect l="l" t="t" r="r" b="b"/>
            <a:pathLst>
              <a:path w="9808535" h="9808535">
                <a:moveTo>
                  <a:pt x="0" y="0"/>
                </a:moveTo>
                <a:lnTo>
                  <a:pt x="9808534" y="0"/>
                </a:lnTo>
                <a:lnTo>
                  <a:pt x="9808534" y="9808534"/>
                </a:lnTo>
                <a:lnTo>
                  <a:pt x="0" y="98085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 rot="-1338189">
            <a:off x="9296123" y="7600579"/>
            <a:ext cx="10971442" cy="3744046"/>
          </a:xfrm>
          <a:custGeom>
            <a:avLst/>
            <a:gdLst/>
            <a:ahLst/>
            <a:cxnLst/>
            <a:rect l="l" t="t" r="r" b="b"/>
            <a:pathLst>
              <a:path w="10971442" h="3744046">
                <a:moveTo>
                  <a:pt x="0" y="0"/>
                </a:moveTo>
                <a:lnTo>
                  <a:pt x="10971443" y="0"/>
                </a:lnTo>
                <a:lnTo>
                  <a:pt x="10971443" y="3744047"/>
                </a:lnTo>
                <a:lnTo>
                  <a:pt x="0" y="37440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 rot="1133710">
            <a:off x="-1549964" y="-2305946"/>
            <a:ext cx="6020252" cy="6023259"/>
          </a:xfrm>
          <a:custGeom>
            <a:avLst/>
            <a:gdLst/>
            <a:ahLst/>
            <a:cxnLst/>
            <a:rect l="l" t="t" r="r" b="b"/>
            <a:pathLst>
              <a:path w="6020252" h="6023259">
                <a:moveTo>
                  <a:pt x="0" y="0"/>
                </a:moveTo>
                <a:lnTo>
                  <a:pt x="6020252" y="0"/>
                </a:lnTo>
                <a:lnTo>
                  <a:pt x="6020252" y="6023259"/>
                </a:lnTo>
                <a:lnTo>
                  <a:pt x="0" y="60232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6" name="Group 6"/>
          <p:cNvGrpSpPr/>
          <p:nvPr/>
        </p:nvGrpSpPr>
        <p:grpSpPr>
          <a:xfrm>
            <a:off x="2667886" y="1655718"/>
            <a:ext cx="12285954" cy="5669433"/>
            <a:chOff x="0" y="0"/>
            <a:chExt cx="1844679" cy="8512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44679" cy="851239"/>
            </a:xfrm>
            <a:custGeom>
              <a:avLst/>
              <a:gdLst/>
              <a:ahLst/>
              <a:cxnLst/>
              <a:rect l="l" t="t" r="r" b="b"/>
              <a:pathLst>
                <a:path w="1844679" h="851239">
                  <a:moveTo>
                    <a:pt x="0" y="0"/>
                  </a:moveTo>
                  <a:lnTo>
                    <a:pt x="1844679" y="0"/>
                  </a:lnTo>
                  <a:lnTo>
                    <a:pt x="1844679" y="851239"/>
                  </a:lnTo>
                  <a:lnTo>
                    <a:pt x="0" y="851239"/>
                  </a:lnTo>
                  <a:close/>
                </a:path>
              </a:pathLst>
            </a:custGeom>
            <a:blipFill>
              <a:blip r:embed="rId7"/>
              <a:stretch>
                <a:fillRect t="-654" b="-654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323895" y="305908"/>
            <a:ext cx="12629944" cy="1349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48"/>
              </a:lnSpc>
            </a:pPr>
            <a:r>
              <a:rPr lang="en-US" sz="9334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3 . ADMIN LOGIN :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7410613"/>
            <a:ext cx="18288000" cy="245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Admin can evaluate the data recorded by students using graphs , tables and numbers </a:t>
            </a:r>
          </a:p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one more power that admin has is creating Authentications for students as well as more admins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4239733" y="239233"/>
            <a:ext cx="9808535" cy="9808535"/>
          </a:xfrm>
          <a:custGeom>
            <a:avLst/>
            <a:gdLst/>
            <a:ahLst/>
            <a:cxnLst/>
            <a:rect l="l" t="t" r="r" b="b"/>
            <a:pathLst>
              <a:path w="9808535" h="9808535">
                <a:moveTo>
                  <a:pt x="0" y="0"/>
                </a:moveTo>
                <a:lnTo>
                  <a:pt x="9808534" y="0"/>
                </a:lnTo>
                <a:lnTo>
                  <a:pt x="9808534" y="9808534"/>
                </a:lnTo>
                <a:lnTo>
                  <a:pt x="0" y="98085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 rot="-1338189">
            <a:off x="9296123" y="7600579"/>
            <a:ext cx="10971442" cy="3744046"/>
          </a:xfrm>
          <a:custGeom>
            <a:avLst/>
            <a:gdLst/>
            <a:ahLst/>
            <a:cxnLst/>
            <a:rect l="l" t="t" r="r" b="b"/>
            <a:pathLst>
              <a:path w="10971442" h="3744046">
                <a:moveTo>
                  <a:pt x="0" y="0"/>
                </a:moveTo>
                <a:lnTo>
                  <a:pt x="10971443" y="0"/>
                </a:lnTo>
                <a:lnTo>
                  <a:pt x="10971443" y="3744047"/>
                </a:lnTo>
                <a:lnTo>
                  <a:pt x="0" y="37440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 rot="1133710">
            <a:off x="-1549964" y="-2305946"/>
            <a:ext cx="6020252" cy="6023259"/>
          </a:xfrm>
          <a:custGeom>
            <a:avLst/>
            <a:gdLst/>
            <a:ahLst/>
            <a:cxnLst/>
            <a:rect l="l" t="t" r="r" b="b"/>
            <a:pathLst>
              <a:path w="6020252" h="6023259">
                <a:moveTo>
                  <a:pt x="0" y="0"/>
                </a:moveTo>
                <a:lnTo>
                  <a:pt x="6020252" y="0"/>
                </a:lnTo>
                <a:lnTo>
                  <a:pt x="6020252" y="6023259"/>
                </a:lnTo>
                <a:lnTo>
                  <a:pt x="0" y="60232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6" name="Group 6"/>
          <p:cNvGrpSpPr/>
          <p:nvPr/>
        </p:nvGrpSpPr>
        <p:grpSpPr>
          <a:xfrm>
            <a:off x="1460162" y="2518226"/>
            <a:ext cx="6909697" cy="5669433"/>
            <a:chOff x="0" y="0"/>
            <a:chExt cx="1037459" cy="8512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37459" cy="851239"/>
            </a:xfrm>
            <a:custGeom>
              <a:avLst/>
              <a:gdLst/>
              <a:ahLst/>
              <a:cxnLst/>
              <a:rect l="l" t="t" r="r" b="b"/>
              <a:pathLst>
                <a:path w="1037459" h="851239">
                  <a:moveTo>
                    <a:pt x="0" y="0"/>
                  </a:moveTo>
                  <a:lnTo>
                    <a:pt x="1037459" y="0"/>
                  </a:lnTo>
                  <a:lnTo>
                    <a:pt x="1037459" y="851239"/>
                  </a:lnTo>
                  <a:lnTo>
                    <a:pt x="0" y="851239"/>
                  </a:lnTo>
                  <a:close/>
                </a:path>
              </a:pathLst>
            </a:custGeom>
            <a:blipFill>
              <a:blip r:embed="rId7"/>
              <a:stretch>
                <a:fillRect t="-2025" b="-2025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455845" y="2518226"/>
            <a:ext cx="7803455" cy="5669433"/>
            <a:chOff x="0" y="0"/>
            <a:chExt cx="1171653" cy="85123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71653" cy="851239"/>
            </a:xfrm>
            <a:custGeom>
              <a:avLst/>
              <a:gdLst/>
              <a:ahLst/>
              <a:cxnLst/>
              <a:rect l="l" t="t" r="r" b="b"/>
              <a:pathLst>
                <a:path w="1171653" h="851239">
                  <a:moveTo>
                    <a:pt x="0" y="0"/>
                  </a:moveTo>
                  <a:lnTo>
                    <a:pt x="1171653" y="0"/>
                  </a:lnTo>
                  <a:lnTo>
                    <a:pt x="1171653" y="851239"/>
                  </a:lnTo>
                  <a:lnTo>
                    <a:pt x="0" y="851239"/>
                  </a:lnTo>
                  <a:close/>
                </a:path>
              </a:pathLst>
            </a:custGeom>
            <a:blipFill>
              <a:blip r:embed="rId8"/>
              <a:stretch>
                <a:fillRect l="-4117" r="-4117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4239733" y="239233"/>
            <a:ext cx="9808535" cy="9808535"/>
          </a:xfrm>
          <a:custGeom>
            <a:avLst/>
            <a:gdLst/>
            <a:ahLst/>
            <a:cxnLst/>
            <a:rect l="l" t="t" r="r" b="b"/>
            <a:pathLst>
              <a:path w="9808535" h="9808535">
                <a:moveTo>
                  <a:pt x="0" y="0"/>
                </a:moveTo>
                <a:lnTo>
                  <a:pt x="9808534" y="0"/>
                </a:lnTo>
                <a:lnTo>
                  <a:pt x="9808534" y="9808534"/>
                </a:lnTo>
                <a:lnTo>
                  <a:pt x="0" y="98085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 rot="-1338189">
            <a:off x="9296123" y="7600579"/>
            <a:ext cx="10971442" cy="3744046"/>
          </a:xfrm>
          <a:custGeom>
            <a:avLst/>
            <a:gdLst/>
            <a:ahLst/>
            <a:cxnLst/>
            <a:rect l="l" t="t" r="r" b="b"/>
            <a:pathLst>
              <a:path w="10971442" h="3744046">
                <a:moveTo>
                  <a:pt x="0" y="0"/>
                </a:moveTo>
                <a:lnTo>
                  <a:pt x="10971443" y="0"/>
                </a:lnTo>
                <a:lnTo>
                  <a:pt x="10971443" y="3744047"/>
                </a:lnTo>
                <a:lnTo>
                  <a:pt x="0" y="37440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 rot="1133710">
            <a:off x="-1549964" y="-2305946"/>
            <a:ext cx="6020252" cy="6023259"/>
          </a:xfrm>
          <a:custGeom>
            <a:avLst/>
            <a:gdLst/>
            <a:ahLst/>
            <a:cxnLst/>
            <a:rect l="l" t="t" r="r" b="b"/>
            <a:pathLst>
              <a:path w="6020252" h="6023259">
                <a:moveTo>
                  <a:pt x="0" y="0"/>
                </a:moveTo>
                <a:lnTo>
                  <a:pt x="6020252" y="0"/>
                </a:lnTo>
                <a:lnTo>
                  <a:pt x="6020252" y="6023259"/>
                </a:lnTo>
                <a:lnTo>
                  <a:pt x="0" y="60232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TextBox 6"/>
          <p:cNvSpPr txBox="1"/>
          <p:nvPr/>
        </p:nvSpPr>
        <p:spPr>
          <a:xfrm>
            <a:off x="9791698" y="3912072"/>
            <a:ext cx="14713" cy="2421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95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708353" y="3847779"/>
            <a:ext cx="16871295" cy="1810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THAT’S ALL , YES IT’S FULLY CUSTOMIZABLE FROM USER INTERFACE TILL FEATURES .</a:t>
            </a:r>
          </a:p>
        </p:txBody>
      </p:sp>
    </p:spTree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-3395609" y="-3474473"/>
            <a:ext cx="9808535" cy="9808535"/>
          </a:xfrm>
          <a:custGeom>
            <a:avLst/>
            <a:gdLst/>
            <a:ahLst/>
            <a:cxnLst/>
            <a:rect l="l" t="t" r="r" b="b"/>
            <a:pathLst>
              <a:path w="9808535" h="9808535">
                <a:moveTo>
                  <a:pt x="0" y="0"/>
                </a:moveTo>
                <a:lnTo>
                  <a:pt x="9808535" y="0"/>
                </a:lnTo>
                <a:lnTo>
                  <a:pt x="9808535" y="9808535"/>
                </a:lnTo>
                <a:lnTo>
                  <a:pt x="0" y="98085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3436658" y="4883349"/>
            <a:ext cx="6281646" cy="600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8"/>
              </a:lnSpc>
              <a:spcBef>
                <a:spcPct val="0"/>
              </a:spcBef>
            </a:pPr>
            <a:r>
              <a:rPr lang="en-US" sz="335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founder@nirakula.com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54755" y="2501160"/>
            <a:ext cx="7083240" cy="1414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000"/>
              </a:lnSpc>
            </a:pPr>
            <a:r>
              <a:rPr lang="en-US" sz="9734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CONTACT US</a:t>
            </a:r>
          </a:p>
        </p:txBody>
      </p:sp>
      <p:sp>
        <p:nvSpPr>
          <p:cNvPr id="6" name="Freeform 6"/>
          <p:cNvSpPr/>
          <p:nvPr/>
        </p:nvSpPr>
        <p:spPr>
          <a:xfrm rot="-2588203">
            <a:off x="-1514085" y="4821460"/>
            <a:ext cx="21316171" cy="7274224"/>
          </a:xfrm>
          <a:custGeom>
            <a:avLst/>
            <a:gdLst/>
            <a:ahLst/>
            <a:cxnLst/>
            <a:rect l="l" t="t" r="r" b="b"/>
            <a:pathLst>
              <a:path w="21316171" h="7274224">
                <a:moveTo>
                  <a:pt x="0" y="0"/>
                </a:moveTo>
                <a:lnTo>
                  <a:pt x="21316170" y="0"/>
                </a:lnTo>
                <a:lnTo>
                  <a:pt x="21316170" y="7274224"/>
                </a:lnTo>
                <a:lnTo>
                  <a:pt x="0" y="72742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7" name="Freeform 7"/>
          <p:cNvSpPr/>
          <p:nvPr/>
        </p:nvSpPr>
        <p:spPr>
          <a:xfrm>
            <a:off x="2376206" y="4800290"/>
            <a:ext cx="861930" cy="861930"/>
          </a:xfrm>
          <a:custGeom>
            <a:avLst/>
            <a:gdLst/>
            <a:ahLst/>
            <a:cxnLst/>
            <a:rect l="l" t="t" r="r" b="b"/>
            <a:pathLst>
              <a:path w="861930" h="861930">
                <a:moveTo>
                  <a:pt x="0" y="0"/>
                </a:moveTo>
                <a:lnTo>
                  <a:pt x="861930" y="0"/>
                </a:lnTo>
                <a:lnTo>
                  <a:pt x="861930" y="861930"/>
                </a:lnTo>
                <a:lnTo>
                  <a:pt x="0" y="861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8" name="Freeform 8"/>
          <p:cNvSpPr/>
          <p:nvPr/>
        </p:nvSpPr>
        <p:spPr>
          <a:xfrm>
            <a:off x="2354755" y="5902130"/>
            <a:ext cx="863865" cy="863865"/>
          </a:xfrm>
          <a:custGeom>
            <a:avLst/>
            <a:gdLst/>
            <a:ahLst/>
            <a:cxnLst/>
            <a:rect l="l" t="t" r="r" b="b"/>
            <a:pathLst>
              <a:path w="863865" h="863865">
                <a:moveTo>
                  <a:pt x="0" y="0"/>
                </a:moveTo>
                <a:lnTo>
                  <a:pt x="863865" y="0"/>
                </a:lnTo>
                <a:lnTo>
                  <a:pt x="863865" y="863865"/>
                </a:lnTo>
                <a:lnTo>
                  <a:pt x="0" y="8638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9" name="TextBox 9"/>
          <p:cNvSpPr txBox="1"/>
          <p:nvPr/>
        </p:nvSpPr>
        <p:spPr>
          <a:xfrm>
            <a:off x="3436658" y="6010530"/>
            <a:ext cx="628164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www.nirakula.com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4119211" y="239233"/>
            <a:ext cx="9808535" cy="9808535"/>
          </a:xfrm>
          <a:custGeom>
            <a:avLst/>
            <a:gdLst/>
            <a:ahLst/>
            <a:cxnLst/>
            <a:rect l="l" t="t" r="r" b="b"/>
            <a:pathLst>
              <a:path w="9808535" h="9808535">
                <a:moveTo>
                  <a:pt x="0" y="0"/>
                </a:moveTo>
                <a:lnTo>
                  <a:pt x="9808535" y="0"/>
                </a:lnTo>
                <a:lnTo>
                  <a:pt x="9808535" y="9808534"/>
                </a:lnTo>
                <a:lnTo>
                  <a:pt x="0" y="98085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-2092198" y="2572752"/>
            <a:ext cx="11356719" cy="5141496"/>
          </a:xfrm>
          <a:custGeom>
            <a:avLst/>
            <a:gdLst/>
            <a:ahLst/>
            <a:cxnLst/>
            <a:rect l="l" t="t" r="r" b="b"/>
            <a:pathLst>
              <a:path w="11356719" h="5141496">
                <a:moveTo>
                  <a:pt x="0" y="0"/>
                </a:moveTo>
                <a:lnTo>
                  <a:pt x="11356720" y="0"/>
                </a:lnTo>
                <a:lnTo>
                  <a:pt x="11356720" y="5141496"/>
                </a:lnTo>
                <a:lnTo>
                  <a:pt x="0" y="51414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 flipH="1">
            <a:off x="9023478" y="2572752"/>
            <a:ext cx="11356719" cy="5141496"/>
          </a:xfrm>
          <a:custGeom>
            <a:avLst/>
            <a:gdLst/>
            <a:ahLst/>
            <a:cxnLst/>
            <a:rect l="l" t="t" r="r" b="b"/>
            <a:pathLst>
              <a:path w="11356719" h="5141496">
                <a:moveTo>
                  <a:pt x="11356720" y="0"/>
                </a:moveTo>
                <a:lnTo>
                  <a:pt x="0" y="0"/>
                </a:lnTo>
                <a:lnTo>
                  <a:pt x="0" y="5141496"/>
                </a:lnTo>
                <a:lnTo>
                  <a:pt x="11356720" y="5141496"/>
                </a:lnTo>
                <a:lnTo>
                  <a:pt x="1135672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TextBox 6"/>
          <p:cNvSpPr txBox="1"/>
          <p:nvPr/>
        </p:nvSpPr>
        <p:spPr>
          <a:xfrm>
            <a:off x="2791895" y="3721630"/>
            <a:ext cx="12463166" cy="2557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05"/>
              </a:lnSpc>
            </a:pPr>
            <a:r>
              <a:rPr lang="en-US" sz="14932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THANK YOU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556755" y="271714"/>
            <a:ext cx="9808535" cy="9808535"/>
          </a:xfrm>
          <a:custGeom>
            <a:avLst/>
            <a:gdLst/>
            <a:ahLst/>
            <a:cxnLst/>
            <a:rect l="l" t="t" r="r" b="b"/>
            <a:pathLst>
              <a:path w="9808535" h="9808535">
                <a:moveTo>
                  <a:pt x="0" y="0"/>
                </a:moveTo>
                <a:lnTo>
                  <a:pt x="9808535" y="0"/>
                </a:lnTo>
                <a:lnTo>
                  <a:pt x="9808535" y="9808535"/>
                </a:lnTo>
                <a:lnTo>
                  <a:pt x="0" y="98085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/>
          <p:nvPr/>
        </p:nvSpPr>
        <p:spPr>
          <a:xfrm>
            <a:off x="1028700" y="2355839"/>
            <a:ext cx="17075149" cy="6956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80"/>
              </a:lnSpc>
            </a:pPr>
            <a:r>
              <a:rPr lang="en-US" sz="284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Medical and health-science students are expected to gain practical exposure to community health, family medicine, and socio-economic determinants of health. However, the current execution of the Family Adoption by Students Programme faces multiple challenges:</a:t>
            </a:r>
          </a:p>
          <a:p>
            <a:pPr marL="613833" lvl="1" indent="-306917" algn="l">
              <a:lnSpc>
                <a:spcPts val="3980"/>
              </a:lnSpc>
              <a:buFont typeface="Arial"/>
              <a:buChar char="•"/>
            </a:pPr>
            <a:r>
              <a:rPr lang="en-US" sz="284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Manual and paper-based tracking of adopted families</a:t>
            </a:r>
          </a:p>
          <a:p>
            <a:pPr marL="613833" lvl="1" indent="-306917" algn="l">
              <a:lnSpc>
                <a:spcPts val="3980"/>
              </a:lnSpc>
              <a:buFont typeface="Arial"/>
              <a:buChar char="•"/>
            </a:pPr>
            <a:r>
              <a:rPr lang="en-US" sz="284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Difficulty in maintaining long-term, structured family health records</a:t>
            </a:r>
          </a:p>
          <a:p>
            <a:pPr marL="613833" lvl="1" indent="-306917" algn="l">
              <a:lnSpc>
                <a:spcPts val="3980"/>
              </a:lnSpc>
              <a:buFont typeface="Arial"/>
              <a:buChar char="•"/>
            </a:pPr>
            <a:r>
              <a:rPr lang="en-US" sz="284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Inconsistent data collection across students and visits</a:t>
            </a:r>
          </a:p>
          <a:p>
            <a:pPr marL="613833" lvl="1" indent="-306917" algn="l">
              <a:lnSpc>
                <a:spcPts val="3980"/>
              </a:lnSpc>
              <a:buFont typeface="Arial"/>
              <a:buChar char="•"/>
            </a:pPr>
            <a:r>
              <a:rPr lang="en-US" sz="284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Lack of real-time visibility for faculty and administrators</a:t>
            </a:r>
          </a:p>
          <a:p>
            <a:pPr marL="613833" lvl="1" indent="-306917" algn="l">
              <a:lnSpc>
                <a:spcPts val="3980"/>
              </a:lnSpc>
              <a:buFont typeface="Arial"/>
              <a:buChar char="•"/>
            </a:pPr>
            <a:r>
              <a:rPr lang="en-US" sz="284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Poor monitoring of student participation, visit frequency, and outcomes</a:t>
            </a:r>
          </a:p>
          <a:p>
            <a:pPr marL="613833" lvl="1" indent="-306917" algn="l">
              <a:lnSpc>
                <a:spcPts val="3980"/>
              </a:lnSpc>
              <a:buFont typeface="Arial"/>
              <a:buChar char="•"/>
            </a:pPr>
            <a:r>
              <a:rPr lang="en-US" sz="284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Fragmented documentation of health issues, follow-ups, and interventions</a:t>
            </a:r>
          </a:p>
          <a:p>
            <a:pPr marL="613833" lvl="1" indent="-306917" algn="l">
              <a:lnSpc>
                <a:spcPts val="3980"/>
              </a:lnSpc>
              <a:buFont typeface="Arial"/>
              <a:buChar char="•"/>
            </a:pPr>
            <a:r>
              <a:rPr lang="en-US" sz="284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Time-consuming report preparation for assessments and audits</a:t>
            </a:r>
          </a:p>
          <a:p>
            <a:pPr algn="l">
              <a:lnSpc>
                <a:spcPts val="3980"/>
              </a:lnSpc>
            </a:pPr>
            <a:r>
              <a:rPr lang="en-US" sz="284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Due to these limitations, the programme often becomes administratively heavy, poorly monitored, and less impactful, reducing both student learning outcomes and community health benefits.</a:t>
            </a:r>
          </a:p>
          <a:p>
            <a:pPr algn="l">
              <a:lnSpc>
                <a:spcPts val="2964"/>
              </a:lnSpc>
            </a:pPr>
            <a:endParaRPr lang="en-US" sz="2843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561670"/>
            <a:ext cx="11432137" cy="1414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000"/>
              </a:lnSpc>
            </a:pPr>
            <a:r>
              <a:rPr lang="en-US" sz="9734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PROBLEM STATEMENT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2959069" y="1635410"/>
            <a:ext cx="9808535" cy="9808535"/>
          </a:xfrm>
          <a:custGeom>
            <a:avLst/>
            <a:gdLst/>
            <a:ahLst/>
            <a:cxnLst/>
            <a:rect l="l" t="t" r="r" b="b"/>
            <a:pathLst>
              <a:path w="9808535" h="9808535">
                <a:moveTo>
                  <a:pt x="0" y="0"/>
                </a:moveTo>
                <a:lnTo>
                  <a:pt x="9808535" y="0"/>
                </a:lnTo>
                <a:lnTo>
                  <a:pt x="9808535" y="9808534"/>
                </a:lnTo>
                <a:lnTo>
                  <a:pt x="0" y="98085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0996125" y="-1614361"/>
            <a:ext cx="9353441" cy="6757861"/>
          </a:xfrm>
          <a:custGeom>
            <a:avLst/>
            <a:gdLst/>
            <a:ahLst/>
            <a:cxnLst/>
            <a:rect l="l" t="t" r="r" b="b"/>
            <a:pathLst>
              <a:path w="9353441" h="6757861">
                <a:moveTo>
                  <a:pt x="0" y="0"/>
                </a:moveTo>
                <a:lnTo>
                  <a:pt x="9353442" y="0"/>
                </a:lnTo>
                <a:lnTo>
                  <a:pt x="9353442" y="6757861"/>
                </a:lnTo>
                <a:lnTo>
                  <a:pt x="0" y="67578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 rot="2354384">
            <a:off x="12478969" y="6308313"/>
            <a:ext cx="5491802" cy="6646029"/>
          </a:xfrm>
          <a:custGeom>
            <a:avLst/>
            <a:gdLst/>
            <a:ahLst/>
            <a:cxnLst/>
            <a:rect l="l" t="t" r="r" b="b"/>
            <a:pathLst>
              <a:path w="5491802" h="6646029">
                <a:moveTo>
                  <a:pt x="0" y="0"/>
                </a:moveTo>
                <a:lnTo>
                  <a:pt x="5491802" y="0"/>
                </a:lnTo>
                <a:lnTo>
                  <a:pt x="5491802" y="6646028"/>
                </a:lnTo>
                <a:lnTo>
                  <a:pt x="0" y="66460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Freeform 6"/>
          <p:cNvSpPr/>
          <p:nvPr/>
        </p:nvSpPr>
        <p:spPr>
          <a:xfrm>
            <a:off x="-4680763" y="-4665035"/>
            <a:ext cx="9808535" cy="9808535"/>
          </a:xfrm>
          <a:custGeom>
            <a:avLst/>
            <a:gdLst/>
            <a:ahLst/>
            <a:cxnLst/>
            <a:rect l="l" t="t" r="r" b="b"/>
            <a:pathLst>
              <a:path w="9808535" h="9808535">
                <a:moveTo>
                  <a:pt x="0" y="0"/>
                </a:moveTo>
                <a:lnTo>
                  <a:pt x="9808534" y="0"/>
                </a:lnTo>
                <a:lnTo>
                  <a:pt x="9808534" y="9808535"/>
                </a:lnTo>
                <a:lnTo>
                  <a:pt x="0" y="98085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7" name="TextBox 7"/>
          <p:cNvSpPr txBox="1"/>
          <p:nvPr/>
        </p:nvSpPr>
        <p:spPr>
          <a:xfrm>
            <a:off x="530235" y="500279"/>
            <a:ext cx="6640906" cy="1414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000"/>
              </a:lnSpc>
            </a:pPr>
            <a:r>
              <a:rPr lang="en-US" sz="9734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SOLUTION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30235" y="2108136"/>
            <a:ext cx="16328925" cy="7872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1"/>
              </a:lnSpc>
            </a:pPr>
            <a:r>
              <a:rPr lang="en-US" sz="316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FAS provides a centralized, digital platform that streamlines and strengthens the Family Adoption by Students Programme by connecting students, families, and faculty on a single system.</a:t>
            </a:r>
          </a:p>
          <a:p>
            <a:pPr algn="l">
              <a:lnSpc>
                <a:spcPts val="4431"/>
              </a:lnSpc>
            </a:pPr>
            <a:r>
              <a:rPr lang="en-US" sz="316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🔧 What FAS Does</a:t>
            </a:r>
          </a:p>
          <a:p>
            <a:pPr marL="683458" lvl="1" indent="-341729" algn="l">
              <a:lnSpc>
                <a:spcPts val="4431"/>
              </a:lnSpc>
              <a:buFont typeface="Arial"/>
              <a:buChar char="•"/>
            </a:pPr>
            <a:r>
              <a:rPr lang="en-US" sz="316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Digitally registers and maps adopted families to assigned students</a:t>
            </a:r>
          </a:p>
          <a:p>
            <a:pPr marL="683458" lvl="1" indent="-341729" algn="l">
              <a:lnSpc>
                <a:spcPts val="4431"/>
              </a:lnSpc>
              <a:buFont typeface="Arial"/>
              <a:buChar char="•"/>
            </a:pPr>
            <a:r>
              <a:rPr lang="en-US" sz="316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Maintains structured, longitudinal family health records</a:t>
            </a:r>
          </a:p>
          <a:p>
            <a:pPr marL="683458" lvl="1" indent="-341729" algn="l">
              <a:lnSpc>
                <a:spcPts val="4431"/>
              </a:lnSpc>
              <a:buFont typeface="Arial"/>
              <a:buChar char="•"/>
            </a:pPr>
            <a:r>
              <a:rPr lang="en-US" sz="316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Enables students to log house visits, observations, and interventions in real time</a:t>
            </a:r>
          </a:p>
          <a:p>
            <a:pPr marL="683458" lvl="1" indent="-341729" algn="l">
              <a:lnSpc>
                <a:spcPts val="4431"/>
              </a:lnSpc>
              <a:buFont typeface="Arial"/>
              <a:buChar char="•"/>
            </a:pPr>
            <a:r>
              <a:rPr lang="en-US" sz="316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Ensures uniform data collection through predefined forms and workflows</a:t>
            </a:r>
          </a:p>
          <a:p>
            <a:pPr marL="683458" lvl="1" indent="-341729" algn="l">
              <a:lnSpc>
                <a:spcPts val="4431"/>
              </a:lnSpc>
              <a:buFont typeface="Arial"/>
              <a:buChar char="•"/>
            </a:pPr>
            <a:r>
              <a:rPr lang="en-US" sz="316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Provides faculty with live dashboards to monitor student activity and progress</a:t>
            </a:r>
          </a:p>
          <a:p>
            <a:pPr marL="683458" lvl="1" indent="-341729" algn="l">
              <a:lnSpc>
                <a:spcPts val="4431"/>
              </a:lnSpc>
              <a:buFont typeface="Arial"/>
              <a:buChar char="•"/>
            </a:pPr>
            <a:r>
              <a:rPr lang="en-US" sz="316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Automates reports, summaries, and documentation for assessments and audits</a:t>
            </a:r>
          </a:p>
          <a:p>
            <a:pPr marL="683458" lvl="1" indent="-341729" algn="l">
              <a:lnSpc>
                <a:spcPts val="4431"/>
              </a:lnSpc>
              <a:buFont typeface="Arial"/>
              <a:buChar char="•"/>
            </a:pPr>
            <a:r>
              <a:rPr lang="en-US" sz="316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Stores data securely for continuity of care and academic reference</a:t>
            </a:r>
          </a:p>
          <a:p>
            <a:pPr algn="l">
              <a:lnSpc>
                <a:spcPts val="4431"/>
              </a:lnSpc>
            </a:pPr>
            <a:endParaRPr lang="en-US" sz="3165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4239733" y="239233"/>
            <a:ext cx="9808535" cy="9808535"/>
          </a:xfrm>
          <a:custGeom>
            <a:avLst/>
            <a:gdLst/>
            <a:ahLst/>
            <a:cxnLst/>
            <a:rect l="l" t="t" r="r" b="b"/>
            <a:pathLst>
              <a:path w="9808535" h="9808535">
                <a:moveTo>
                  <a:pt x="0" y="0"/>
                </a:moveTo>
                <a:lnTo>
                  <a:pt x="9808534" y="0"/>
                </a:lnTo>
                <a:lnTo>
                  <a:pt x="9808534" y="9808534"/>
                </a:lnTo>
                <a:lnTo>
                  <a:pt x="0" y="98085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 rot="-1338189">
            <a:off x="5140906" y="6033880"/>
            <a:ext cx="16214288" cy="4163496"/>
          </a:xfrm>
          <a:custGeom>
            <a:avLst/>
            <a:gdLst/>
            <a:ahLst/>
            <a:cxnLst/>
            <a:rect l="l" t="t" r="r" b="b"/>
            <a:pathLst>
              <a:path w="16214288" h="4163496">
                <a:moveTo>
                  <a:pt x="0" y="0"/>
                </a:moveTo>
                <a:lnTo>
                  <a:pt x="16214289" y="0"/>
                </a:lnTo>
                <a:lnTo>
                  <a:pt x="16214289" y="4163496"/>
                </a:lnTo>
                <a:lnTo>
                  <a:pt x="0" y="41634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6448" b="-16448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 rot="1133710">
            <a:off x="-760258" y="-2892800"/>
            <a:ext cx="9152410" cy="9156981"/>
          </a:xfrm>
          <a:custGeom>
            <a:avLst/>
            <a:gdLst/>
            <a:ahLst/>
            <a:cxnLst/>
            <a:rect l="l" t="t" r="r" b="b"/>
            <a:pathLst>
              <a:path w="9152410" h="9156981">
                <a:moveTo>
                  <a:pt x="0" y="0"/>
                </a:moveTo>
                <a:lnTo>
                  <a:pt x="9152410" y="0"/>
                </a:lnTo>
                <a:lnTo>
                  <a:pt x="9152410" y="9156982"/>
                </a:lnTo>
                <a:lnTo>
                  <a:pt x="0" y="91569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TextBox 6"/>
          <p:cNvSpPr txBox="1"/>
          <p:nvPr/>
        </p:nvSpPr>
        <p:spPr>
          <a:xfrm>
            <a:off x="6058411" y="4286558"/>
            <a:ext cx="6640906" cy="1410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9734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FEATURES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4239733" y="239233"/>
            <a:ext cx="9808535" cy="9808535"/>
          </a:xfrm>
          <a:custGeom>
            <a:avLst/>
            <a:gdLst/>
            <a:ahLst/>
            <a:cxnLst/>
            <a:rect l="l" t="t" r="r" b="b"/>
            <a:pathLst>
              <a:path w="9808535" h="9808535">
                <a:moveTo>
                  <a:pt x="0" y="0"/>
                </a:moveTo>
                <a:lnTo>
                  <a:pt x="9808534" y="0"/>
                </a:lnTo>
                <a:lnTo>
                  <a:pt x="9808534" y="9808534"/>
                </a:lnTo>
                <a:lnTo>
                  <a:pt x="0" y="98085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 rot="-1338189">
            <a:off x="6491321" y="7630957"/>
            <a:ext cx="16214288" cy="4163496"/>
          </a:xfrm>
          <a:custGeom>
            <a:avLst/>
            <a:gdLst/>
            <a:ahLst/>
            <a:cxnLst/>
            <a:rect l="l" t="t" r="r" b="b"/>
            <a:pathLst>
              <a:path w="16214288" h="4163496">
                <a:moveTo>
                  <a:pt x="0" y="0"/>
                </a:moveTo>
                <a:lnTo>
                  <a:pt x="16214288" y="0"/>
                </a:lnTo>
                <a:lnTo>
                  <a:pt x="16214288" y="4163496"/>
                </a:lnTo>
                <a:lnTo>
                  <a:pt x="0" y="41634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6448" b="-16448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 rot="1133710">
            <a:off x="-3085414" y="-4184553"/>
            <a:ext cx="9152410" cy="9156981"/>
          </a:xfrm>
          <a:custGeom>
            <a:avLst/>
            <a:gdLst/>
            <a:ahLst/>
            <a:cxnLst/>
            <a:rect l="l" t="t" r="r" b="b"/>
            <a:pathLst>
              <a:path w="9152410" h="9156981">
                <a:moveTo>
                  <a:pt x="0" y="0"/>
                </a:moveTo>
                <a:lnTo>
                  <a:pt x="9152410" y="0"/>
                </a:lnTo>
                <a:lnTo>
                  <a:pt x="9152410" y="9156981"/>
                </a:lnTo>
                <a:lnTo>
                  <a:pt x="0" y="91569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6" name="Group 6"/>
          <p:cNvGrpSpPr/>
          <p:nvPr/>
        </p:nvGrpSpPr>
        <p:grpSpPr>
          <a:xfrm>
            <a:off x="6935985" y="2605722"/>
            <a:ext cx="10944889" cy="6050877"/>
            <a:chOff x="0" y="0"/>
            <a:chExt cx="1747936" cy="96634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47936" cy="966346"/>
            </a:xfrm>
            <a:custGeom>
              <a:avLst/>
              <a:gdLst/>
              <a:ahLst/>
              <a:cxnLst/>
              <a:rect l="l" t="t" r="r" b="b"/>
              <a:pathLst>
                <a:path w="1747936" h="966346">
                  <a:moveTo>
                    <a:pt x="0" y="0"/>
                  </a:moveTo>
                  <a:lnTo>
                    <a:pt x="1747936" y="0"/>
                  </a:lnTo>
                  <a:lnTo>
                    <a:pt x="1747936" y="966346"/>
                  </a:lnTo>
                  <a:lnTo>
                    <a:pt x="0" y="966346"/>
                  </a:lnTo>
                  <a:close/>
                </a:path>
              </a:pathLst>
            </a:custGeom>
            <a:blipFill>
              <a:blip r:embed="rId7"/>
              <a:stretch>
                <a:fillRect l="-4467" r="-4467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049437" y="692466"/>
            <a:ext cx="6640906" cy="1410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9734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1 . LOGIN PAGE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3259133"/>
            <a:ext cx="6307788" cy="5370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88"/>
              </a:lnSpc>
              <a:spcBef>
                <a:spcPct val="0"/>
              </a:spcBef>
            </a:pPr>
            <a:r>
              <a:rPr lang="en-US" sz="342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Experience seamless access with our </a:t>
            </a:r>
            <a:r>
              <a:rPr lang="en-US" sz="342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single-login system</a:t>
            </a:r>
            <a:r>
              <a:rPr lang="en-US" sz="342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, designed to serve </a:t>
            </a:r>
            <a:r>
              <a:rPr lang="en-US" sz="342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multiple types of users</a:t>
            </a:r>
            <a:r>
              <a:rPr lang="en-US" sz="342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efficiently. Whether you're a </a:t>
            </a:r>
            <a:r>
              <a:rPr lang="en-US" sz="342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student</a:t>
            </a:r>
            <a:r>
              <a:rPr lang="en-US" sz="342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42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faculty</a:t>
            </a:r>
            <a:r>
              <a:rPr lang="en-US" sz="342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, or </a:t>
            </a:r>
            <a:r>
              <a:rPr lang="en-US" sz="342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administrative staff</a:t>
            </a:r>
            <a:r>
              <a:rPr lang="en-US" sz="342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, log in securely to access personalized dashboards and features.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4239733" y="239233"/>
            <a:ext cx="9808535" cy="9808535"/>
          </a:xfrm>
          <a:custGeom>
            <a:avLst/>
            <a:gdLst/>
            <a:ahLst/>
            <a:cxnLst/>
            <a:rect l="l" t="t" r="r" b="b"/>
            <a:pathLst>
              <a:path w="9808535" h="9808535">
                <a:moveTo>
                  <a:pt x="0" y="0"/>
                </a:moveTo>
                <a:lnTo>
                  <a:pt x="9808534" y="0"/>
                </a:lnTo>
                <a:lnTo>
                  <a:pt x="9808534" y="9808534"/>
                </a:lnTo>
                <a:lnTo>
                  <a:pt x="0" y="98085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 rot="-1338189">
            <a:off x="9296123" y="7600579"/>
            <a:ext cx="10971442" cy="3744046"/>
          </a:xfrm>
          <a:custGeom>
            <a:avLst/>
            <a:gdLst/>
            <a:ahLst/>
            <a:cxnLst/>
            <a:rect l="l" t="t" r="r" b="b"/>
            <a:pathLst>
              <a:path w="10971442" h="3744046">
                <a:moveTo>
                  <a:pt x="0" y="0"/>
                </a:moveTo>
                <a:lnTo>
                  <a:pt x="10971443" y="0"/>
                </a:lnTo>
                <a:lnTo>
                  <a:pt x="10971443" y="3744047"/>
                </a:lnTo>
                <a:lnTo>
                  <a:pt x="0" y="37440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 rot="1133710">
            <a:off x="-2266563" y="6584654"/>
            <a:ext cx="6020252" cy="6023259"/>
          </a:xfrm>
          <a:custGeom>
            <a:avLst/>
            <a:gdLst/>
            <a:ahLst/>
            <a:cxnLst/>
            <a:rect l="l" t="t" r="r" b="b"/>
            <a:pathLst>
              <a:path w="6020252" h="6023259">
                <a:moveTo>
                  <a:pt x="0" y="0"/>
                </a:moveTo>
                <a:lnTo>
                  <a:pt x="6020251" y="0"/>
                </a:lnTo>
                <a:lnTo>
                  <a:pt x="6020251" y="6023258"/>
                </a:lnTo>
                <a:lnTo>
                  <a:pt x="0" y="60232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6" name="Group 6"/>
          <p:cNvGrpSpPr/>
          <p:nvPr/>
        </p:nvGrpSpPr>
        <p:grpSpPr>
          <a:xfrm>
            <a:off x="4818551" y="3916922"/>
            <a:ext cx="13469449" cy="6370078"/>
            <a:chOff x="0" y="0"/>
            <a:chExt cx="1844679" cy="87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44679" cy="872400"/>
            </a:xfrm>
            <a:custGeom>
              <a:avLst/>
              <a:gdLst/>
              <a:ahLst/>
              <a:cxnLst/>
              <a:rect l="l" t="t" r="r" b="b"/>
              <a:pathLst>
                <a:path w="1844679" h="872400">
                  <a:moveTo>
                    <a:pt x="0" y="0"/>
                  </a:moveTo>
                  <a:lnTo>
                    <a:pt x="1844679" y="0"/>
                  </a:lnTo>
                  <a:lnTo>
                    <a:pt x="1844679" y="872400"/>
                  </a:lnTo>
                  <a:lnTo>
                    <a:pt x="0" y="872400"/>
                  </a:lnTo>
                  <a:close/>
                </a:path>
              </a:pathLst>
            </a:custGeom>
            <a:blipFill>
              <a:blip r:embed="rId7"/>
              <a:stretch>
                <a:fillRect l="-494" r="-494" b="-7036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474905" y="462425"/>
            <a:ext cx="12629944" cy="1410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9734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2 . STUDENT LOGIN :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5556" y="2050248"/>
            <a:ext cx="17541028" cy="2744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17"/>
              </a:lnSpc>
            </a:pPr>
            <a:r>
              <a:rPr lang="en-US" sz="351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-&gt; Student card where details can be shown , also student can choose their photo to be shown on website page , below families section where registered families are shown</a:t>
            </a:r>
          </a:p>
          <a:p>
            <a:pPr algn="l">
              <a:lnSpc>
                <a:spcPts val="3377"/>
              </a:lnSpc>
            </a:pPr>
            <a:r>
              <a:rPr lang="en-US" sz="241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</a:p>
          <a:p>
            <a:pPr algn="l">
              <a:lnSpc>
                <a:spcPts val="3377"/>
              </a:lnSpc>
            </a:pPr>
            <a:r>
              <a:rPr lang="en-US" sz="241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4239733" y="239233"/>
            <a:ext cx="9808535" cy="9808535"/>
          </a:xfrm>
          <a:custGeom>
            <a:avLst/>
            <a:gdLst/>
            <a:ahLst/>
            <a:cxnLst/>
            <a:rect l="l" t="t" r="r" b="b"/>
            <a:pathLst>
              <a:path w="9808535" h="9808535">
                <a:moveTo>
                  <a:pt x="0" y="0"/>
                </a:moveTo>
                <a:lnTo>
                  <a:pt x="9808534" y="0"/>
                </a:lnTo>
                <a:lnTo>
                  <a:pt x="9808534" y="9808534"/>
                </a:lnTo>
                <a:lnTo>
                  <a:pt x="0" y="98085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 rot="-1338189">
            <a:off x="9296123" y="7600579"/>
            <a:ext cx="10971442" cy="3744046"/>
          </a:xfrm>
          <a:custGeom>
            <a:avLst/>
            <a:gdLst/>
            <a:ahLst/>
            <a:cxnLst/>
            <a:rect l="l" t="t" r="r" b="b"/>
            <a:pathLst>
              <a:path w="10971442" h="3744046">
                <a:moveTo>
                  <a:pt x="0" y="0"/>
                </a:moveTo>
                <a:lnTo>
                  <a:pt x="10971443" y="0"/>
                </a:lnTo>
                <a:lnTo>
                  <a:pt x="10971443" y="3744047"/>
                </a:lnTo>
                <a:lnTo>
                  <a:pt x="0" y="37440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 rot="1133710">
            <a:off x="-1385559" y="-3531850"/>
            <a:ext cx="6020252" cy="6023259"/>
          </a:xfrm>
          <a:custGeom>
            <a:avLst/>
            <a:gdLst/>
            <a:ahLst/>
            <a:cxnLst/>
            <a:rect l="l" t="t" r="r" b="b"/>
            <a:pathLst>
              <a:path w="6020252" h="6023259">
                <a:moveTo>
                  <a:pt x="0" y="0"/>
                </a:moveTo>
                <a:lnTo>
                  <a:pt x="6020252" y="0"/>
                </a:lnTo>
                <a:lnTo>
                  <a:pt x="6020252" y="6023258"/>
                </a:lnTo>
                <a:lnTo>
                  <a:pt x="0" y="60232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6" name="Group 6"/>
          <p:cNvGrpSpPr/>
          <p:nvPr/>
        </p:nvGrpSpPr>
        <p:grpSpPr>
          <a:xfrm>
            <a:off x="7527711" y="484225"/>
            <a:ext cx="10282459" cy="9281810"/>
            <a:chOff x="0" y="0"/>
            <a:chExt cx="2001170" cy="180642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01170" cy="1806424"/>
            </a:xfrm>
            <a:custGeom>
              <a:avLst/>
              <a:gdLst/>
              <a:ahLst/>
              <a:cxnLst/>
              <a:rect l="l" t="t" r="r" b="b"/>
              <a:pathLst>
                <a:path w="2001170" h="1806424">
                  <a:moveTo>
                    <a:pt x="0" y="0"/>
                  </a:moveTo>
                  <a:lnTo>
                    <a:pt x="2001170" y="0"/>
                  </a:lnTo>
                  <a:lnTo>
                    <a:pt x="2001170" y="1806424"/>
                  </a:lnTo>
                  <a:lnTo>
                    <a:pt x="0" y="1806424"/>
                  </a:lnTo>
                  <a:close/>
                </a:path>
              </a:pathLst>
            </a:custGeom>
            <a:blipFill>
              <a:blip r:embed="rId7"/>
              <a:stretch>
                <a:fillRect t="-4767" b="-4767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15382" y="1030941"/>
            <a:ext cx="6656648" cy="2272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59"/>
              </a:lnSpc>
            </a:pPr>
            <a:r>
              <a:rPr lang="en-US" sz="425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-&gt; changing password facility so that they can secure their page .</a:t>
            </a: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4239733" y="239233"/>
            <a:ext cx="9808535" cy="9808535"/>
          </a:xfrm>
          <a:custGeom>
            <a:avLst/>
            <a:gdLst/>
            <a:ahLst/>
            <a:cxnLst/>
            <a:rect l="l" t="t" r="r" b="b"/>
            <a:pathLst>
              <a:path w="9808535" h="9808535">
                <a:moveTo>
                  <a:pt x="0" y="0"/>
                </a:moveTo>
                <a:lnTo>
                  <a:pt x="9808534" y="0"/>
                </a:lnTo>
                <a:lnTo>
                  <a:pt x="9808534" y="9808534"/>
                </a:lnTo>
                <a:lnTo>
                  <a:pt x="0" y="98085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 rot="-1338189">
            <a:off x="9296123" y="7600579"/>
            <a:ext cx="10971442" cy="3744046"/>
          </a:xfrm>
          <a:custGeom>
            <a:avLst/>
            <a:gdLst/>
            <a:ahLst/>
            <a:cxnLst/>
            <a:rect l="l" t="t" r="r" b="b"/>
            <a:pathLst>
              <a:path w="10971442" h="3744046">
                <a:moveTo>
                  <a:pt x="0" y="0"/>
                </a:moveTo>
                <a:lnTo>
                  <a:pt x="10971443" y="0"/>
                </a:lnTo>
                <a:lnTo>
                  <a:pt x="10971443" y="3744047"/>
                </a:lnTo>
                <a:lnTo>
                  <a:pt x="0" y="37440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 rot="1133710">
            <a:off x="-1385559" y="-3531850"/>
            <a:ext cx="6020252" cy="6023259"/>
          </a:xfrm>
          <a:custGeom>
            <a:avLst/>
            <a:gdLst/>
            <a:ahLst/>
            <a:cxnLst/>
            <a:rect l="l" t="t" r="r" b="b"/>
            <a:pathLst>
              <a:path w="6020252" h="6023259">
                <a:moveTo>
                  <a:pt x="0" y="0"/>
                </a:moveTo>
                <a:lnTo>
                  <a:pt x="6020252" y="0"/>
                </a:lnTo>
                <a:lnTo>
                  <a:pt x="6020252" y="6023258"/>
                </a:lnTo>
                <a:lnTo>
                  <a:pt x="0" y="60232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6" name="Group 6"/>
          <p:cNvGrpSpPr/>
          <p:nvPr/>
        </p:nvGrpSpPr>
        <p:grpSpPr>
          <a:xfrm>
            <a:off x="10745850" y="2034797"/>
            <a:ext cx="5062617" cy="7247920"/>
            <a:chOff x="0" y="0"/>
            <a:chExt cx="10591800" cy="15163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591800" cy="15163800"/>
            </a:xfrm>
            <a:custGeom>
              <a:avLst/>
              <a:gdLst/>
              <a:ahLst/>
              <a:cxnLst/>
              <a:rect l="l" t="t" r="r" b="b"/>
              <a:pathLst>
                <a:path w="10591800" h="15163800">
                  <a:moveTo>
                    <a:pt x="10591800" y="254000"/>
                  </a:moveTo>
                  <a:lnTo>
                    <a:pt x="10591800" y="14909800"/>
                  </a:lnTo>
                  <a:cubicBezTo>
                    <a:pt x="10591800" y="15050136"/>
                    <a:pt x="10478135" y="15163800"/>
                    <a:pt x="10337800" y="15163800"/>
                  </a:cubicBezTo>
                  <a:lnTo>
                    <a:pt x="254000" y="15163800"/>
                  </a:lnTo>
                  <a:cubicBezTo>
                    <a:pt x="113665" y="15163800"/>
                    <a:pt x="0" y="15050136"/>
                    <a:pt x="0" y="14909800"/>
                  </a:cubicBezTo>
                  <a:lnTo>
                    <a:pt x="0" y="254000"/>
                  </a:lnTo>
                  <a:cubicBezTo>
                    <a:pt x="0" y="113665"/>
                    <a:pt x="113665" y="0"/>
                    <a:pt x="254000" y="0"/>
                  </a:cubicBezTo>
                  <a:lnTo>
                    <a:pt x="10337800" y="0"/>
                  </a:lnTo>
                  <a:cubicBezTo>
                    <a:pt x="10478135" y="0"/>
                    <a:pt x="10591800" y="113665"/>
                    <a:pt x="10591800" y="254000"/>
                  </a:cubicBezTo>
                  <a:close/>
                </a:path>
              </a:pathLst>
            </a:custGeom>
            <a:blipFill>
              <a:blip r:embed="rId7"/>
              <a:stretch>
                <a:fillRect t="-4487" b="-4487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447764" y="222421"/>
            <a:ext cx="9030579" cy="101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19"/>
              </a:lnSpc>
            </a:pPr>
            <a:r>
              <a:rPr lang="en-US" sz="5656" b="1" u="sng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Registering Family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949072"/>
            <a:ext cx="8402186" cy="2561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 . Click on the button “ADD FAMILY“ for registering new family .</a:t>
            </a: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4239733" y="239233"/>
            <a:ext cx="9808535" cy="9808535"/>
          </a:xfrm>
          <a:custGeom>
            <a:avLst/>
            <a:gdLst/>
            <a:ahLst/>
            <a:cxnLst/>
            <a:rect l="l" t="t" r="r" b="b"/>
            <a:pathLst>
              <a:path w="9808535" h="9808535">
                <a:moveTo>
                  <a:pt x="0" y="0"/>
                </a:moveTo>
                <a:lnTo>
                  <a:pt x="9808534" y="0"/>
                </a:lnTo>
                <a:lnTo>
                  <a:pt x="9808534" y="9808534"/>
                </a:lnTo>
                <a:lnTo>
                  <a:pt x="0" y="98085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 rot="-1338189">
            <a:off x="9296123" y="7600579"/>
            <a:ext cx="10971442" cy="3744046"/>
          </a:xfrm>
          <a:custGeom>
            <a:avLst/>
            <a:gdLst/>
            <a:ahLst/>
            <a:cxnLst/>
            <a:rect l="l" t="t" r="r" b="b"/>
            <a:pathLst>
              <a:path w="10971442" h="3744046">
                <a:moveTo>
                  <a:pt x="0" y="0"/>
                </a:moveTo>
                <a:lnTo>
                  <a:pt x="10971443" y="0"/>
                </a:lnTo>
                <a:lnTo>
                  <a:pt x="10971443" y="3744047"/>
                </a:lnTo>
                <a:lnTo>
                  <a:pt x="0" y="37440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 rot="1133710">
            <a:off x="-1385559" y="-3531850"/>
            <a:ext cx="6020252" cy="6023259"/>
          </a:xfrm>
          <a:custGeom>
            <a:avLst/>
            <a:gdLst/>
            <a:ahLst/>
            <a:cxnLst/>
            <a:rect l="l" t="t" r="r" b="b"/>
            <a:pathLst>
              <a:path w="6020252" h="6023259">
                <a:moveTo>
                  <a:pt x="0" y="0"/>
                </a:moveTo>
                <a:lnTo>
                  <a:pt x="6020252" y="0"/>
                </a:lnTo>
                <a:lnTo>
                  <a:pt x="6020252" y="6023258"/>
                </a:lnTo>
                <a:lnTo>
                  <a:pt x="0" y="60232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6" name="Group 6"/>
          <p:cNvGrpSpPr/>
          <p:nvPr/>
        </p:nvGrpSpPr>
        <p:grpSpPr>
          <a:xfrm>
            <a:off x="12692857" y="478465"/>
            <a:ext cx="4804968" cy="9808535"/>
            <a:chOff x="0" y="0"/>
            <a:chExt cx="13887997" cy="2835001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887997" cy="28350012"/>
            </a:xfrm>
            <a:custGeom>
              <a:avLst/>
              <a:gdLst/>
              <a:ahLst/>
              <a:cxnLst/>
              <a:rect l="l" t="t" r="r" b="b"/>
              <a:pathLst>
                <a:path w="13887997" h="28350012">
                  <a:moveTo>
                    <a:pt x="13887997" y="474875"/>
                  </a:moveTo>
                  <a:lnTo>
                    <a:pt x="13887997" y="27875139"/>
                  </a:lnTo>
                  <a:cubicBezTo>
                    <a:pt x="13887997" y="28137507"/>
                    <a:pt x="13738960" y="28350012"/>
                    <a:pt x="13554952" y="28350012"/>
                  </a:cubicBezTo>
                  <a:lnTo>
                    <a:pt x="333045" y="28350012"/>
                  </a:lnTo>
                  <a:cubicBezTo>
                    <a:pt x="149038" y="28350012"/>
                    <a:pt x="0" y="28137507"/>
                    <a:pt x="0" y="27875139"/>
                  </a:cubicBezTo>
                  <a:lnTo>
                    <a:pt x="0" y="474875"/>
                  </a:lnTo>
                  <a:cubicBezTo>
                    <a:pt x="0" y="212506"/>
                    <a:pt x="149038" y="0"/>
                    <a:pt x="333045" y="0"/>
                  </a:cubicBezTo>
                  <a:lnTo>
                    <a:pt x="13554952" y="0"/>
                  </a:lnTo>
                  <a:cubicBezTo>
                    <a:pt x="13738960" y="0"/>
                    <a:pt x="13887997" y="212506"/>
                    <a:pt x="13887997" y="474875"/>
                  </a:cubicBezTo>
                  <a:close/>
                </a:path>
              </a:pathLst>
            </a:custGeom>
            <a:blipFill>
              <a:blip r:embed="rId7"/>
              <a:stretch>
                <a:fillRect t="-1430" b="-1430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1349538"/>
            <a:ext cx="9553785" cy="8698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 . An form will be open like image shown .</a:t>
            </a:r>
          </a:p>
          <a:p>
            <a:pPr algn="l">
              <a:lnSpc>
                <a:spcPts val="4620"/>
              </a:lnSpc>
            </a:pPr>
            <a:endParaRPr lang="en-US" sz="3300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4620"/>
              </a:lnSpc>
            </a:pPr>
            <a:r>
              <a:rPr lang="en-US" sz="33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Their will be all fields required to be entered in Log Book .</a:t>
            </a:r>
          </a:p>
          <a:p>
            <a:pPr marL="712476" lvl="1" indent="-356238" algn="l">
              <a:lnSpc>
                <a:spcPts val="4620"/>
              </a:lnSpc>
              <a:buFont typeface="Arial"/>
              <a:buChar char="•"/>
            </a:pPr>
            <a:r>
              <a:rPr lang="en-US" sz="33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Capturing House image using camera</a:t>
            </a:r>
          </a:p>
          <a:p>
            <a:pPr marL="712476" lvl="1" indent="-356238" algn="l">
              <a:lnSpc>
                <a:spcPts val="4620"/>
              </a:lnSpc>
              <a:buFont typeface="Arial"/>
              <a:buChar char="•"/>
            </a:pPr>
            <a:r>
              <a:rPr lang="en-US" sz="33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Health care facilities available for family</a:t>
            </a:r>
          </a:p>
          <a:p>
            <a:pPr marL="712476" lvl="1" indent="-356238" algn="l">
              <a:lnSpc>
                <a:spcPts val="4620"/>
              </a:lnSpc>
              <a:buFont typeface="Arial"/>
              <a:buChar char="•"/>
            </a:pPr>
            <a:r>
              <a:rPr lang="en-US" sz="33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family details with members</a:t>
            </a:r>
          </a:p>
          <a:p>
            <a:pPr marL="712476" lvl="1" indent="-356238" algn="l">
              <a:lnSpc>
                <a:spcPts val="4620"/>
              </a:lnSpc>
              <a:buFont typeface="Arial"/>
              <a:buChar char="•"/>
            </a:pPr>
            <a:r>
              <a:rPr lang="en-US" sz="33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Housing Environment</a:t>
            </a:r>
          </a:p>
          <a:p>
            <a:pPr algn="l">
              <a:lnSpc>
                <a:spcPts val="4620"/>
              </a:lnSpc>
            </a:pPr>
            <a:endParaRPr lang="en-US" sz="3300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4620"/>
              </a:lnSpc>
            </a:pPr>
            <a:r>
              <a:rPr lang="en-US" sz="33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Their are options to select as provided in log book to capture response fastly .</a:t>
            </a:r>
          </a:p>
          <a:p>
            <a:pPr algn="l">
              <a:lnSpc>
                <a:spcPts val="4620"/>
              </a:lnSpc>
            </a:pPr>
            <a:endParaRPr lang="en-US" sz="3300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4620"/>
              </a:lnSpc>
            </a:pPr>
            <a:r>
              <a:rPr lang="en-US" sz="33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Students can easily register family without getting proper response for particular fields at that time and later edit it 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28710" y="-161925"/>
            <a:ext cx="9030579" cy="101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19"/>
              </a:lnSpc>
            </a:pPr>
            <a:r>
              <a:rPr lang="en-US" sz="5656" b="1" u="sng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Registering Family </a:t>
            </a: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721</Words>
  <Application>Microsoft Office PowerPoint</Application>
  <PresentationFormat>Custom</PresentationFormat>
  <Paragraphs>73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Canva Sans Bold</vt:lpstr>
      <vt:lpstr>Canva Sans</vt:lpstr>
      <vt:lpstr>Arial</vt:lpstr>
      <vt:lpstr>Poppins</vt:lpstr>
      <vt:lpstr>Poppins Bold</vt:lpstr>
      <vt:lpstr>Anton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FAS_Introduction</dc:title>
  <cp:lastModifiedBy>yash tyagi</cp:lastModifiedBy>
  <cp:revision>2</cp:revision>
  <dcterms:created xsi:type="dcterms:W3CDTF">2006-08-16T00:00:00Z</dcterms:created>
  <dcterms:modified xsi:type="dcterms:W3CDTF">2026-02-02T15:47:14Z</dcterms:modified>
  <dc:identifier>DAHALDZYNxI</dc:identifier>
</cp:coreProperties>
</file>